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61" r:id="rId4"/>
    <p:sldId id="264" r:id="rId5"/>
    <p:sldId id="283" r:id="rId6"/>
    <p:sldId id="284" r:id="rId7"/>
    <p:sldId id="267" r:id="rId8"/>
    <p:sldId id="272" r:id="rId9"/>
    <p:sldId id="273" r:id="rId10"/>
    <p:sldId id="274" r:id="rId11"/>
    <p:sldId id="275" r:id="rId12"/>
    <p:sldId id="276" r:id="rId13"/>
    <p:sldId id="285" r:id="rId14"/>
    <p:sldId id="286" r:id="rId15"/>
    <p:sldId id="287" r:id="rId16"/>
    <p:sldId id="277" r:id="rId17"/>
    <p:sldId id="282" r:id="rId18"/>
    <p:sldId id="278" r:id="rId19"/>
    <p:sldId id="280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7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A81F4-9DB7-41AF-9EA9-EB2AA56440E6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BC6CC-CAD6-4404-A4B0-386FF08E09C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7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65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52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4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6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0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51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9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19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95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3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1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9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Add </a:t>
            </a:r>
            <a:r>
              <a:rPr lang="de-CH" dirty="0" err="1" smtClean="0"/>
              <a:t>minimization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7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19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BC6CC-CAD6-4404-A4B0-386FF08E09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3"/>
            <a:ext cx="7829550" cy="2387600"/>
          </a:xfrm>
        </p:spPr>
        <p:txBody>
          <a:bodyPr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602038"/>
            <a:ext cx="7829550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50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51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9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7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0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2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343AF-FB30-4E7F-A7A8-2C1B763A88C0}" type="datetimeFigureOut">
              <a:rPr lang="en-US" smtClean="0"/>
              <a:t>5/13/2016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5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T Pressura Bold" panose="02000506020000020004" pitchFamily="50" charset="0"/>
              </a:defRPr>
            </a:lvl1pPr>
          </a:lstStyle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T Pressura Bold" panose="02000506020000020004" pitchFamily="50" charset="0"/>
              </a:defRPr>
            </a:lvl1pPr>
          </a:lstStyle>
          <a:p>
            <a:fld id="{BC73BD6A-D1B6-41B8-B9F3-0CBA5F2F171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2820"/>
            <a:ext cx="1110316" cy="1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311899"/>
            <a:ext cx="4297680" cy="3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2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T Pressura Bold" panose="0200050602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T Pressura Bold" panose="02000506020000020004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Numerical Analysis of the Adaptive Solar Façade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372077"/>
            <a:ext cx="7829550" cy="251573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Jeremias </a:t>
            </a:r>
            <a:r>
              <a:rPr lang="en-US" dirty="0" err="1" smtClean="0"/>
              <a:t>Schmidli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Supervisor: </a:t>
            </a:r>
            <a:r>
              <a:rPr lang="en-US" dirty="0" err="1" smtClean="0"/>
              <a:t>Prageeth</a:t>
            </a:r>
            <a:r>
              <a:rPr lang="en-US" dirty="0" smtClean="0"/>
              <a:t> </a:t>
            </a:r>
            <a:r>
              <a:rPr lang="en-US" dirty="0" err="1" smtClean="0"/>
              <a:t>Jayathissa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391" y="2084275"/>
            <a:ext cx="4273723" cy="28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Successfully combine PV-Electricity Production with Building Energy Demand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Optimal Angles for Single Cluster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Outlook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Development of RC-Building Energy Simulation Tool </a:t>
            </a:r>
            <a:br>
              <a:rPr lang="en-US" sz="2800" dirty="0" smtClean="0"/>
            </a:br>
            <a:r>
              <a:rPr lang="en-US" sz="2000" dirty="0" smtClean="0"/>
              <a:t>(</a:t>
            </a:r>
            <a:r>
              <a:rPr lang="en-US" sz="2000" dirty="0"/>
              <a:t>C</a:t>
            </a:r>
            <a:r>
              <a:rPr lang="en-US" sz="2000" dirty="0" smtClean="0"/>
              <a:t>ollaboration with Mario and Amr)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detailed Efficiency Analysis of PV-Electricity Production</a:t>
            </a:r>
            <a:br>
              <a:rPr lang="en-US" sz="2800" dirty="0" smtClean="0"/>
            </a:br>
            <a:r>
              <a:rPr lang="en-US" sz="2200" dirty="0" smtClean="0"/>
              <a:t>(Collaboration with Johannes)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 Energy-Use for Actuation in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Analyze </a:t>
            </a:r>
            <a:r>
              <a:rPr lang="en-US" sz="2800" dirty="0"/>
              <a:t>R</a:t>
            </a:r>
            <a:r>
              <a:rPr lang="en-US" sz="2800" dirty="0" smtClean="0"/>
              <a:t>esults for different Regions and Building Typologies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Multiple Clusters of PV-Panels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62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68" y="1206377"/>
            <a:ext cx="4654868" cy="36748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  <p:sp>
        <p:nvSpPr>
          <p:cNvPr id="2" name="Textfeld 1"/>
          <p:cNvSpPr txBox="1"/>
          <p:nvPr/>
        </p:nvSpPr>
        <p:spPr>
          <a:xfrm>
            <a:off x="679450" y="5263828"/>
            <a:ext cx="6368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 smtClean="0"/>
              <a:t>https</a:t>
            </a:r>
            <a:r>
              <a:rPr lang="de-CH" dirty="0"/>
              <a:t>://github.com/architecture-building-systems/ASF_Simulation</a:t>
            </a:r>
          </a:p>
        </p:txBody>
      </p:sp>
    </p:spTree>
    <p:extLst>
      <p:ext uri="{BB962C8B-B14F-4D97-AF65-F5344CB8AC3E}">
        <p14:creationId xmlns:p14="http://schemas.microsoft.com/office/powerpoint/2010/main" val="245225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658043"/>
            <a:ext cx="7649804" cy="519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4" y="794059"/>
            <a:ext cx="8613422" cy="505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8" y="1234620"/>
            <a:ext cx="8240174" cy="41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970" y="341085"/>
            <a:ext cx="9578627" cy="5407933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3	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3 W/m2	   PV-efficiency = 0.072 </a:t>
            </a:r>
          </a:p>
        </p:txBody>
      </p:sp>
    </p:spTree>
    <p:extLst>
      <p:ext uri="{BB962C8B-B14F-4D97-AF65-F5344CB8AC3E}">
        <p14:creationId xmlns:p14="http://schemas.microsoft.com/office/powerpoint/2010/main" val="43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27050" y="5749018"/>
            <a:ext cx="842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Heating</a:t>
            </a:r>
            <a:r>
              <a:rPr lang="de-CH" dirty="0" smtClean="0"/>
              <a:t> COP = 0.85   </a:t>
            </a:r>
            <a:r>
              <a:rPr lang="de-CH" dirty="0" err="1" smtClean="0"/>
              <a:t>Cooling</a:t>
            </a:r>
            <a:r>
              <a:rPr lang="de-CH" dirty="0" smtClean="0"/>
              <a:t> COP = 3	</a:t>
            </a:r>
            <a:r>
              <a:rPr lang="de-CH" dirty="0" err="1" smtClean="0"/>
              <a:t>Lighting</a:t>
            </a:r>
            <a:r>
              <a:rPr lang="de-CH" dirty="0" smtClean="0"/>
              <a:t> = 11.74 W/m2</a:t>
            </a:r>
            <a:r>
              <a:rPr lang="de-CH" dirty="0"/>
              <a:t> </a:t>
            </a:r>
            <a:r>
              <a:rPr lang="de-CH" dirty="0" smtClean="0"/>
              <a:t>   PV-efficiency = 0.072 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120" y="326571"/>
            <a:ext cx="9511945" cy="53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5" y="437924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335144"/>
            <a:ext cx="7981950" cy="59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The Adaptive Solar Façade (ASF)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Individually Actuated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Combines Dynamic Shading </a:t>
            </a:r>
            <a:br>
              <a:rPr lang="en-US" sz="2800" dirty="0" smtClean="0"/>
            </a:br>
            <a:r>
              <a:rPr lang="en-US" sz="2800" dirty="0" smtClean="0"/>
              <a:t>with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Needs to be Optimized for Cooling, Heating, Lighting, Actuation and PV-Electricity 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328185"/>
              </p:ext>
            </p:extLst>
          </p:nvPr>
        </p:nvGraphicFramePr>
        <p:xfrm>
          <a:off x="4743450" y="1944914"/>
          <a:ext cx="3771900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Acrobat Document" r:id="rId4" imgW="3771866" imgH="2286000" progId="Acrobat.Document.11">
                  <p:embed/>
                </p:oleObj>
              </mc:Choice>
              <mc:Fallback>
                <p:oleObj name="Acrobat Document" r:id="rId4" imgW="3771866" imgH="22860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43450" y="1944914"/>
                        <a:ext cx="3771900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7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Conclusions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9450" y="17417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Developed Simulation Framework for the ASF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Optimum Angle Combinations Found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Possibility to Include PV-Electricity Production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5" y="459696"/>
            <a:ext cx="7784360" cy="58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Overview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Problem 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Results and Discussion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Conclusions and Outlook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6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27050" y="2743200"/>
            <a:ext cx="4250690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Problem Description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ubtitle 2"/>
              <p:cNvSpPr txBox="1">
                <a:spLocks/>
              </p:cNvSpPr>
              <p:nvPr/>
            </p:nvSpPr>
            <p:spPr>
              <a:xfrm>
                <a:off x="527050" y="1589314"/>
                <a:ext cx="7829550" cy="4107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GT Pressura Bold" panose="02000506020000020004" pitchFamily="50" charset="0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r>
                  <a:rPr lang="en-US" sz="2800" dirty="0" smtClean="0"/>
                  <a:t>Optimization Problem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r>
                  <a:rPr lang="en-US" sz="2800" dirty="0" smtClean="0"/>
                  <a:t>Minimize: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endParaRPr lang="en-US" sz="2800" dirty="0" smtClean="0"/>
              </a:p>
              <a:p>
                <a:endParaRPr lang="de-CH" sz="2800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28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</a:rPr>
                        <m:t>𝐶𝑜𝑜𝑙𝑖𝑛𝑔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𝐸𝑙𝑒𝑐𝑡𝑟𝑖𝑐𝑖𝑡𝑦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</a:rPr>
                        <m:t>𝐷𝑒𝑚𝑎𝑛𝑑</m:t>
                      </m:r>
                    </m:oMath>
                  </m:oMathPara>
                </a14:m>
                <a:endParaRPr lang="de-CH" sz="28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28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𝐻𝑒𝑎𝑡𝑖𝑛𝑔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𝐸𝑙𝑒𝑐𝑡𝑟𝑖𝑐𝑖𝑡𝑦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𝐷𝑒𝑚𝑎𝑛𝑑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𝐿𝑖𝑔h𝑡𝑖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𝐸𝑙𝑒𝑐𝑡𝑟𝑖𝑐𝑖𝑡𝑦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𝐷𝑒𝑚𝑎𝑛𝑑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14:m>
                  <m:oMath xmlns:m="http://schemas.openxmlformats.org/officeDocument/2006/math"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de-C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𝐸𝑙𝑒𝑐𝑡𝑟𝑖𝑐𝑖𝑡𝑦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mtClean="0">
                        <a:latin typeface="Cambria Math" panose="02040503050406030204" pitchFamily="18" charset="0"/>
                      </a:rPr>
                      <m:t>𝑃𝑟𝑜𝑑𝑢𝑐𝑡𝑖𝑜𝑛</m:t>
                    </m:r>
                  </m:oMath>
                </a14:m>
                <a:r>
                  <a:rPr lang="de-CH" sz="2800" dirty="0" smtClean="0"/>
                  <a:t> </a:t>
                </a:r>
                <a:endParaRPr lang="de-CH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1589314"/>
                <a:ext cx="7829550" cy="4107543"/>
              </a:xfrm>
              <a:prstGeom prst="rect">
                <a:avLst/>
              </a:prstGeom>
              <a:blipFill rotWithShape="0">
                <a:blip r:embed="rId3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527050" y="5422683"/>
            <a:ext cx="2876878" cy="419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Methodology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38" y="2008724"/>
            <a:ext cx="3956312" cy="4227585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Combination Of Different </a:t>
            </a:r>
            <a:br>
              <a:rPr lang="en-US" sz="2800" dirty="0" smtClean="0"/>
            </a:br>
            <a:r>
              <a:rPr lang="en-US" sz="2800" dirty="0" smtClean="0"/>
              <a:t>Tools To Achieve Optimal</a:t>
            </a:r>
            <a:br>
              <a:rPr lang="en-US" sz="2800" dirty="0" smtClean="0"/>
            </a:br>
            <a:r>
              <a:rPr lang="en-US" sz="2800" dirty="0" smtClean="0"/>
              <a:t>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 6"/>
              <p:cNvSpPr/>
              <p:nvPr/>
            </p:nvSpPr>
            <p:spPr>
              <a:xfrm>
                <a:off x="527050" y="5447567"/>
                <a:ext cx="28768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Minimize: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>
                        <a:latin typeface="Cambria Math" panose="02040503050406030204" pitchFamily="18" charset="0"/>
                      </a:rPr>
                      <m:t>C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hteck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50" y="5447567"/>
                <a:ext cx="28768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95" t="-10000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11"/>
          <p:cNvCxnSpPr/>
          <p:nvPr/>
        </p:nvCxnSpPr>
        <p:spPr>
          <a:xfrm>
            <a:off x="1737360" y="5742577"/>
            <a:ext cx="9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7086600" y="4355737"/>
            <a:ext cx="1089660" cy="29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/>
        </p:nvCxnSpPr>
        <p:spPr>
          <a:xfrm>
            <a:off x="2963853" y="5742577"/>
            <a:ext cx="31415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134142" y="4355737"/>
            <a:ext cx="6113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/>
          <p:nvPr/>
        </p:nvCxnSpPr>
        <p:spPr>
          <a:xfrm>
            <a:off x="6352576" y="5675049"/>
            <a:ext cx="505424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>
            <a:off x="624840" y="5742577"/>
            <a:ext cx="86868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Case Study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27050" y="1709356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Single Zone </a:t>
            </a:r>
            <a:r>
              <a:rPr lang="en-US" sz="2800" dirty="0"/>
              <a:t>O</a:t>
            </a:r>
            <a:r>
              <a:rPr lang="en-US" sz="2800" dirty="0" smtClean="0"/>
              <a:t>ffice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Simulation for One </a:t>
            </a:r>
            <a:r>
              <a:rPr lang="en-US" sz="2800" dirty="0"/>
              <a:t>Y</a:t>
            </a:r>
            <a:r>
              <a:rPr lang="en-US" sz="2800" dirty="0" smtClean="0"/>
              <a:t>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Weather File for </a:t>
            </a:r>
            <a:r>
              <a:rPr lang="en-US" sz="2800" dirty="0" err="1" smtClean="0"/>
              <a:t>Kloten</a:t>
            </a: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37" y="2337439"/>
            <a:ext cx="4273723" cy="28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1161187"/>
          </a:xfrm>
        </p:spPr>
        <p:txBody>
          <a:bodyPr>
            <a:noAutofit/>
          </a:bodyPr>
          <a:lstStyle/>
          <a:p>
            <a:r>
              <a:rPr lang="en-US" sz="4400" dirty="0" smtClean="0"/>
              <a:t>Radiation on Panels </a:t>
            </a:r>
            <a:r>
              <a:rPr lang="en-US" dirty="0" smtClean="0"/>
              <a:t>(Collaboration with Johannes)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Radiation Analysis with Ladybug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Includes Self-Shading</a:t>
            </a:r>
          </a:p>
          <a:p>
            <a:endParaRPr lang="en-US" sz="28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75" y="2895600"/>
            <a:ext cx="5117954" cy="291737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761140" y="575485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</a:t>
            </a:r>
            <a:r>
              <a:rPr lang="de-CH" dirty="0" smtClean="0"/>
              <a:t>nsolation </a:t>
            </a:r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en-US" dirty="0" smtClean="0"/>
              <a:t>11:00-12:00 on June 16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67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Optimum Orientation of Panels 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88689"/>
            <a:ext cx="8240174" cy="41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724" y="1531257"/>
            <a:ext cx="9493924" cy="472916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7050" y="1025753"/>
            <a:ext cx="7829550" cy="563561"/>
          </a:xfrm>
        </p:spPr>
        <p:txBody>
          <a:bodyPr>
            <a:noAutofit/>
          </a:bodyPr>
          <a:lstStyle/>
          <a:p>
            <a:r>
              <a:rPr lang="en-US" sz="4400" dirty="0" smtClean="0"/>
              <a:t>Net Energy Demand at Optimum Orientation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3BD6A-D1B6-41B8-B9F3-0CBA5F2F171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7050" y="1589314"/>
            <a:ext cx="7829550" cy="410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GT Pressura Bold" panose="02000506020000020004" pitchFamily="50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3606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297</Words>
  <Application>Microsoft Office PowerPoint</Application>
  <PresentationFormat>Bildschirmpräsentation (4:3)</PresentationFormat>
  <Paragraphs>221</Paragraphs>
  <Slides>20</Slides>
  <Notes>20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GT Pressura Bold</vt:lpstr>
      <vt:lpstr>Office Theme</vt:lpstr>
      <vt:lpstr>Acrobat Document</vt:lpstr>
      <vt:lpstr>Numerical Analysis of the Adaptive Solar Façade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marifrei</dc:creator>
  <cp:lastModifiedBy>Assistenz</cp:lastModifiedBy>
  <cp:revision>40</cp:revision>
  <dcterms:created xsi:type="dcterms:W3CDTF">2015-03-20T14:34:43Z</dcterms:created>
  <dcterms:modified xsi:type="dcterms:W3CDTF">2016-05-13T19:02:23Z</dcterms:modified>
</cp:coreProperties>
</file>